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2"/>
  </p:notesMasterIdLst>
  <p:sldIdLst>
    <p:sldId id="266" r:id="rId5"/>
    <p:sldId id="267" r:id="rId6"/>
    <p:sldId id="257" r:id="rId7"/>
    <p:sldId id="268" r:id="rId8"/>
    <p:sldId id="270" r:id="rId9"/>
    <p:sldId id="273" r:id="rId10"/>
    <p:sldId id="275" r:id="rId11"/>
    <p:sldId id="276" r:id="rId12"/>
    <p:sldId id="277" r:id="rId13"/>
    <p:sldId id="278" r:id="rId14"/>
    <p:sldId id="272" r:id="rId15"/>
    <p:sldId id="269" r:id="rId16"/>
    <p:sldId id="279" r:id="rId17"/>
    <p:sldId id="281" r:id="rId18"/>
    <p:sldId id="282" r:id="rId19"/>
    <p:sldId id="271" r:id="rId20"/>
    <p:sldId id="28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777E161-D0DE-4D31-91FE-E2AD8AAC6AAC}">
      <dgm:prSet/>
      <dgm:spPr/>
      <dgm:t>
        <a:bodyPr/>
        <a:lstStyle/>
        <a:p>
          <a:pPr>
            <a:lnSpc>
              <a:spcPct val="100000"/>
            </a:lnSpc>
            <a:defRPr cap="all"/>
          </a:pPr>
          <a:r>
            <a:rPr lang="en-US" dirty="0" smtClean="0"/>
            <a:t>Geocoding – Spatial Visual maps</a:t>
          </a:r>
          <a:endParaRPr lang="en-US" dirty="0"/>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defRPr cap="all"/>
          </a:pPr>
          <a:r>
            <a:rPr lang="en-US" dirty="0" smtClean="0"/>
            <a:t>Machine Learning: </a:t>
          </a:r>
          <a:r>
            <a:rPr lang="en-US" dirty="0" err="1" smtClean="0"/>
            <a:t>Scikit</a:t>
          </a:r>
          <a:r>
            <a:rPr lang="en-US" dirty="0" smtClean="0"/>
            <a:t>-Learn? </a:t>
          </a:r>
          <a:endParaRPr lang="en-US" dirty="0"/>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193252BB-1661-4EF1-B4B4-B609E884D6B5}">
      <dgm:prSet/>
      <dgm:spPr/>
      <dgm:t>
        <a:bodyPr/>
        <a:lstStyle/>
        <a:p>
          <a:pPr>
            <a:lnSpc>
              <a:spcPct val="100000"/>
            </a:lnSpc>
            <a:defRPr cap="all"/>
          </a:pPr>
          <a:r>
            <a:rPr lang="en-US" dirty="0" smtClean="0"/>
            <a:t>Use of Python Pandas, </a:t>
          </a:r>
          <a:r>
            <a:rPr lang="en-US" dirty="0" err="1" smtClean="0"/>
            <a:t>Plotly</a:t>
          </a:r>
          <a:endParaRPr lang="en-US" dirty="0"/>
        </a:p>
      </dgm:t>
    </dgm:pt>
    <dgm:pt modelId="{54292CB0-011E-4706-9294-372AD5816BB9}" type="sibTrans" cxnId="{095425F3-197C-4E69-84D5-0C51196EF1C6}">
      <dgm:prSet/>
      <dgm:spPr/>
      <dgm:t>
        <a:bodyPr/>
        <a:lstStyle/>
        <a:p>
          <a:endParaRPr lang="en-US"/>
        </a:p>
      </dgm:t>
    </dgm:pt>
    <dgm:pt modelId="{5A04EF90-0F09-4424-BA8F-063E80337D8E}" type="parTrans" cxnId="{095425F3-197C-4E69-84D5-0C51196EF1C6}">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t>
        <a:bodyPr/>
        <a:lstStyle/>
        <a:p>
          <a:endParaRPr lang="en-US"/>
        </a:p>
      </dgm:t>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3"/>
      <dgm:spPr>
        <a:prstGeom prst="round2DiagRect">
          <a:avLst>
            <a:gd name="adj1" fmla="val 29727"/>
            <a:gd name="adj2" fmla="val 0"/>
          </a:avLst>
        </a:prstGeom>
        <a:solidFill>
          <a:schemeClr val="accent5"/>
        </a:solidFill>
      </dgm:spPr>
    </dgm:pt>
    <dgm:pt modelId="{AFF6CE53-2172-43E4-BC33-3C48272DDCF0}" type="pres">
      <dgm:prSet presAssocID="{193252BB-1661-4EF1-B4B4-B609E884D6B5}" presName="iconRect" presStyleLbl="node1" presStyleIdx="0" presStyleCnt="3" custScaleX="128678" custScaleY="123669"/>
      <dgm:spPr>
        <a:blipFill rotWithShape="1">
          <a:blip xmlns:r="http://schemas.openxmlformats.org/officeDocument/2006/relationships" r:embed="rId1"/>
          <a:stretch>
            <a:fillRect/>
          </a:stretch>
        </a:blipFill>
        <a:ln>
          <a:noFill/>
        </a:ln>
      </dgm:spPr>
      <dgm:t>
        <a:bodyPr/>
        <a:lstStyle/>
        <a:p>
          <a:endParaRPr lang="en-US"/>
        </a:p>
      </dgm:t>
      <dgm:extLst>
        <a:ext uri="{E40237B7-FDA0-4F09-8148-C483321AD2D9}">
          <dgm14:cNvPr xmlns:dgm14="http://schemas.microsoft.com/office/drawing/2010/diagram" id="0" name="" descr="Pie chart"/>
        </a:ext>
      </dgm:extLst>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3">
        <dgm:presLayoutVars>
          <dgm:chMax val="1"/>
          <dgm:chPref val="1"/>
        </dgm:presLayoutVars>
      </dgm:prSet>
      <dgm:spPr/>
      <dgm:t>
        <a:bodyPr/>
        <a:lstStyle/>
        <a:p>
          <a:endParaRPr lang="en-US"/>
        </a:p>
      </dgm:t>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3"/>
      <dgm:spPr>
        <a:prstGeom prst="round2DiagRect">
          <a:avLst>
            <a:gd name="adj1" fmla="val 29727"/>
            <a:gd name="adj2" fmla="val 0"/>
          </a:avLst>
        </a:prstGeom>
        <a:solidFill>
          <a:schemeClr val="accent5"/>
        </a:solidFill>
      </dgm:spPr>
    </dgm:pt>
    <dgm:pt modelId="{C6C18185-40AF-48A2-8685-C39F432C8E80}" type="pres">
      <dgm:prSet presAssocID="{1777E161-D0DE-4D31-91FE-E2AD8AAC6AAC}" presName="iconRect" presStyleLbl="node1" presStyleIdx="1" presStyleCnt="3" custScaleX="127836" custScaleY="121899"/>
      <dgm:spPr>
        <a:blipFill rotWithShape="1">
          <a:blip xmlns:r="http://schemas.openxmlformats.org/officeDocument/2006/relationships" r:embed="rId2"/>
          <a:stretch>
            <a:fillRect/>
          </a:stretch>
        </a:blipFill>
        <a:ln>
          <a:noFill/>
        </a:ln>
      </dgm:spPr>
      <dgm:t>
        <a:bodyPr/>
        <a:lstStyle/>
        <a:p>
          <a:endParaRPr lang="en-US"/>
        </a:p>
      </dgm:t>
      <dgm:extLst>
        <a:ext uri="{E40237B7-FDA0-4F09-8148-C483321AD2D9}">
          <dgm14:cNvPr xmlns:dgm14="http://schemas.microsoft.com/office/drawing/2010/diagram" id="0" name="" descr="Presentation with bar chart"/>
        </a:ext>
      </dgm:extLst>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3">
        <dgm:presLayoutVars>
          <dgm:chMax val="1"/>
          <dgm:chPref val="1"/>
        </dgm:presLayoutVars>
      </dgm:prSet>
      <dgm:spPr/>
      <dgm:t>
        <a:bodyPr/>
        <a:lstStyle/>
        <a:p>
          <a:endParaRPr lang="en-US"/>
        </a:p>
      </dgm:t>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3"/>
      <dgm:spPr>
        <a:prstGeom prst="round2DiagRect">
          <a:avLst>
            <a:gd name="adj1" fmla="val 29727"/>
            <a:gd name="adj2" fmla="val 0"/>
          </a:avLst>
        </a:prstGeom>
        <a:solidFill>
          <a:schemeClr val="accent5"/>
        </a:solidFill>
      </dgm:spPr>
    </dgm:pt>
    <dgm:pt modelId="{8156E8E0-9CDC-4EAB-A61D-AF474D6D9368}" type="pres">
      <dgm:prSet presAssocID="{A0E3938A-38FD-4C6B-BC76-DCF294EE93DC}" presName="iconRect" presStyleLbl="node1" presStyleIdx="2" presStyleCnt="3" custScaleX="143717" custScaleY="116964"/>
      <dgm:spPr>
        <a:blipFill rotWithShape="1">
          <a:blip xmlns:r="http://schemas.openxmlformats.org/officeDocument/2006/relationships" r:embed="rId3"/>
          <a:stretch>
            <a:fillRect/>
          </a:stretch>
        </a:blipFill>
        <a:ln>
          <a:noFill/>
        </a:ln>
      </dgm:spPr>
      <dgm:t>
        <a:bodyPr/>
        <a:lstStyle/>
        <a:p>
          <a:endParaRPr lang="en-US"/>
        </a:p>
      </dgm:t>
      <dgm:extLst>
        <a:ext uri="{E40237B7-FDA0-4F09-8148-C483321AD2D9}">
          <dgm14:cNvPr xmlns:dgm14="http://schemas.microsoft.com/office/drawing/2010/diagram" id="0" name="" descr="Lightbulb"/>
        </a:ext>
      </dgm:extLst>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3">
        <dgm:presLayoutVars>
          <dgm:chMax val="1"/>
          <dgm:chPref val="1"/>
        </dgm:presLayoutVars>
      </dgm:prSet>
      <dgm:spPr/>
      <dgm:t>
        <a:bodyPr/>
        <a:lstStyle/>
        <a:p>
          <a:endParaRPr lang="en-US"/>
        </a:p>
      </dgm:t>
    </dgm:pt>
  </dgm:ptLst>
  <dgm:cxnLst>
    <dgm:cxn modelId="{095425F3-197C-4E69-84D5-0C51196EF1C6}" srcId="{34FF870C-5D9B-4878-9827-A3D8F8D3B4C3}" destId="{193252BB-1661-4EF1-B4B4-B609E884D6B5}" srcOrd="0" destOrd="0" parTransId="{5A04EF90-0F09-4424-BA8F-063E80337D8E}" sibTransId="{54292CB0-011E-4706-9294-372AD5816BB9}"/>
    <dgm:cxn modelId="{FA3ECF3F-F2D7-4808-8F32-35657BC1DF89}" type="presOf" srcId="{193252BB-1661-4EF1-B4B4-B609E884D6B5}" destId="{B2757675-DFB6-4B33-9701-161572571D2B}" srcOrd="0" destOrd="0" presId="urn:microsoft.com/office/officeart/2018/5/layout/IconLeafLabelList"/>
    <dgm:cxn modelId="{C3093AB7-9BBB-4595-A705-841ABB75BC49}" type="presOf" srcId="{1777E161-D0DE-4D31-91FE-E2AD8AAC6AAC}" destId="{1CD40C66-A0B4-4978-9941-A79D4CBD111B}" srcOrd="0" destOrd="0" presId="urn:microsoft.com/office/officeart/2018/5/layout/IconLeafLabelLi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B126511F-11FF-4EDD-85D7-D89737033340}" type="presOf" srcId="{34FF870C-5D9B-4878-9827-A3D8F8D3B4C3}" destId="{D2FA40C6-C0ED-46A3-92CE-B081053B2BA8}" srcOrd="0" destOrd="0" presId="urn:microsoft.com/office/officeart/2018/5/layout/IconLeafLabelList"/>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638099"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AFF6CE53-2172-43E4-BC33-3C48272DDCF0}">
      <dsp:nvSpPr>
        <dsp:cNvPr id="0" name=""/>
        <dsp:cNvSpPr/>
      </dsp:nvSpPr>
      <dsp:spPr>
        <a:xfrm>
          <a:off x="862575" y="554829"/>
          <a:ext cx="1266674" cy="1217366"/>
        </a:xfrm>
        <a:prstGeom prst="rect">
          <a:avLst/>
        </a:prstGeom>
        <a:blipFill rotWithShape="1">
          <a:blip xmlns:r="http://schemas.openxmlformats.org/officeDocument/2006/relationships" r:embed="rId1"/>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2757675-DFB6-4B33-9701-161572571D2B}">
      <dsp:nvSpPr>
        <dsp:cNvPr id="0" name=""/>
        <dsp:cNvSpPr/>
      </dsp:nvSpPr>
      <dsp:spPr>
        <a:xfrm>
          <a:off x="89662"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22350">
            <a:lnSpc>
              <a:spcPct val="100000"/>
            </a:lnSpc>
            <a:spcBef>
              <a:spcPct val="0"/>
            </a:spcBef>
            <a:spcAft>
              <a:spcPct val="35000"/>
            </a:spcAft>
            <a:defRPr cap="all"/>
          </a:pPr>
          <a:r>
            <a:rPr lang="en-US" sz="2300" kern="1200" dirty="0" smtClean="0"/>
            <a:t>Use of Python Pandas, </a:t>
          </a:r>
          <a:r>
            <a:rPr lang="en-US" sz="2300" kern="1200" dirty="0" err="1" smtClean="0"/>
            <a:t>Plotly</a:t>
          </a:r>
          <a:endParaRPr lang="en-US" sz="2300" kern="1200" dirty="0"/>
        </a:p>
      </dsp:txBody>
      <dsp:txXfrm>
        <a:off x="89662" y="2555700"/>
        <a:ext cx="2812500" cy="720000"/>
      </dsp:txXfrm>
    </dsp:sp>
    <dsp:sp modelId="{0E81F59E-BE24-4A43-8B4D-78AE486DB35A}">
      <dsp:nvSpPr>
        <dsp:cNvPr id="0" name=""/>
        <dsp:cNvSpPr/>
      </dsp:nvSpPr>
      <dsp:spPr>
        <a:xfrm>
          <a:off x="3942787"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C6C18185-40AF-48A2-8685-C39F432C8E80}">
      <dsp:nvSpPr>
        <dsp:cNvPr id="0" name=""/>
        <dsp:cNvSpPr/>
      </dsp:nvSpPr>
      <dsp:spPr>
        <a:xfrm>
          <a:off x="4171407" y="563540"/>
          <a:ext cx="1258385" cy="1199943"/>
        </a:xfrm>
        <a:prstGeom prst="rect">
          <a:avLst/>
        </a:prstGeom>
        <a:blipFill rotWithShape="1">
          <a:blip xmlns:r="http://schemas.openxmlformats.org/officeDocument/2006/relationships" r:embed="rId2"/>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CD40C66-A0B4-4978-9941-A79D4CBD111B}">
      <dsp:nvSpPr>
        <dsp:cNvPr id="0" name=""/>
        <dsp:cNvSpPr/>
      </dsp:nvSpPr>
      <dsp:spPr>
        <a:xfrm>
          <a:off x="3394350"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22350">
            <a:lnSpc>
              <a:spcPct val="100000"/>
            </a:lnSpc>
            <a:spcBef>
              <a:spcPct val="0"/>
            </a:spcBef>
            <a:spcAft>
              <a:spcPct val="35000"/>
            </a:spcAft>
            <a:defRPr cap="all"/>
          </a:pPr>
          <a:r>
            <a:rPr lang="en-US" sz="2300" kern="1200" dirty="0" smtClean="0"/>
            <a:t>Geocoding – Spatial Visual maps</a:t>
          </a:r>
          <a:endParaRPr lang="en-US" sz="2300" kern="1200" dirty="0"/>
        </a:p>
      </dsp:txBody>
      <dsp:txXfrm>
        <a:off x="3394350" y="2555700"/>
        <a:ext cx="2812500" cy="720000"/>
      </dsp:txXfrm>
    </dsp:sp>
    <dsp:sp modelId="{81253FDF-02A1-40D1-89CA-3EA7AF168FD7}">
      <dsp:nvSpPr>
        <dsp:cNvPr id="0" name=""/>
        <dsp:cNvSpPr/>
      </dsp:nvSpPr>
      <dsp:spPr>
        <a:xfrm>
          <a:off x="7247475" y="305700"/>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8156E8E0-9CDC-4EAB-A61D-AF474D6D9368}">
      <dsp:nvSpPr>
        <dsp:cNvPr id="0" name=""/>
        <dsp:cNvSpPr/>
      </dsp:nvSpPr>
      <dsp:spPr>
        <a:xfrm>
          <a:off x="7397930" y="587830"/>
          <a:ext cx="1414714" cy="1151364"/>
        </a:xfrm>
        <a:prstGeom prst="rect">
          <a:avLst/>
        </a:prstGeom>
        <a:blipFill rotWithShape="1">
          <a:blip xmlns:r="http://schemas.openxmlformats.org/officeDocument/2006/relationships" r:embed="rId3"/>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EB68D9-2D2A-405A-A95A-F123B81445D3}">
      <dsp:nvSpPr>
        <dsp:cNvPr id="0" name=""/>
        <dsp:cNvSpPr/>
      </dsp:nvSpPr>
      <dsp:spPr>
        <a:xfrm>
          <a:off x="6699037"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022350">
            <a:lnSpc>
              <a:spcPct val="100000"/>
            </a:lnSpc>
            <a:spcBef>
              <a:spcPct val="0"/>
            </a:spcBef>
            <a:spcAft>
              <a:spcPct val="35000"/>
            </a:spcAft>
            <a:defRPr cap="all"/>
          </a:pPr>
          <a:r>
            <a:rPr lang="en-US" sz="2300" kern="1200" dirty="0" smtClean="0"/>
            <a:t>Machine Learning: </a:t>
          </a:r>
          <a:r>
            <a:rPr lang="en-US" sz="2300" kern="1200" dirty="0" err="1" smtClean="0"/>
            <a:t>Scikit</a:t>
          </a:r>
          <a:r>
            <a:rPr lang="en-US" sz="2300" kern="1200" dirty="0" smtClean="0"/>
            <a:t>-Learn? </a:t>
          </a:r>
          <a:endParaRPr lang="en-US" sz="2300" kern="1200" dirty="0"/>
        </a:p>
      </dsp:txBody>
      <dsp:txXfrm>
        <a:off x="6699037" y="2555700"/>
        <a:ext cx="2812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2/14/2020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2/14/2020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2/14/2020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2/14/2020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2/14/2020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2/14/2020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2/14/2020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2/14/2020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2/14/2020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2/14/2020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2/14/2020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2/14/2020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2/14/2020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smtClean="0">
                <a:solidFill>
                  <a:srgbClr val="FFFFFF"/>
                </a:solidFill>
              </a:rPr>
              <a:t>Viruses that move around? </a:t>
            </a:r>
            <a:endParaRPr lang="en-US" sz="3600" dirty="0">
              <a:solidFill>
                <a:srgbClr val="FFFFFF"/>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fontScale="85000" lnSpcReduction="10000"/>
          </a:bodyPr>
          <a:lstStyle/>
          <a:p>
            <a:pPr algn="l">
              <a:spcAft>
                <a:spcPts val="600"/>
              </a:spcAft>
            </a:pPr>
            <a:r>
              <a:rPr lang="en-US" sz="1800" dirty="0" err="1" smtClean="0">
                <a:solidFill>
                  <a:srgbClr val="FFFFFF"/>
                </a:solidFill>
              </a:rPr>
              <a:t>Yongsuk</a:t>
            </a:r>
            <a:r>
              <a:rPr lang="en-US" sz="1800" dirty="0" smtClean="0">
                <a:solidFill>
                  <a:srgbClr val="FFFFFF"/>
                </a:solidFill>
              </a:rPr>
              <a:t> Kang, Clint Rogers, Allie Seaman, Zahra Hosseinian</a:t>
            </a: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324" b="4240"/>
          <a:stretch/>
        </p:blipFill>
        <p:spPr>
          <a:xfrm>
            <a:off x="867747" y="2026543"/>
            <a:ext cx="7868341" cy="4635515"/>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7167465" y="217033"/>
            <a:ext cx="4800600" cy="2505075"/>
          </a:xfrm>
          <a:prstGeom prst="rect">
            <a:avLst/>
          </a:prstGeom>
          <a:ln>
            <a:solidFill>
              <a:schemeClr val="tx1"/>
            </a:solidFill>
          </a:ln>
        </p:spPr>
      </p:pic>
      <p:sp>
        <p:nvSpPr>
          <p:cNvPr id="7" name="TextBox 6"/>
          <p:cNvSpPr txBox="1"/>
          <p:nvPr/>
        </p:nvSpPr>
        <p:spPr>
          <a:xfrm>
            <a:off x="10002416" y="2848806"/>
            <a:ext cx="1838131" cy="369332"/>
          </a:xfrm>
          <a:prstGeom prst="rect">
            <a:avLst/>
          </a:prstGeom>
          <a:noFill/>
        </p:spPr>
        <p:txBody>
          <a:bodyPr wrap="square" rtlCol="0">
            <a:spAutoFit/>
          </a:bodyPr>
          <a:lstStyle/>
          <a:p>
            <a:r>
              <a:rPr lang="en-US" dirty="0" smtClean="0"/>
              <a:t>Corona Virus</a:t>
            </a:r>
            <a:endParaRPr lang="en-US" dirty="0"/>
          </a:p>
        </p:txBody>
      </p:sp>
    </p:spTree>
    <p:extLst>
      <p:ext uri="{BB962C8B-B14F-4D97-AF65-F5344CB8AC3E}">
        <p14:creationId xmlns:p14="http://schemas.microsoft.com/office/powerpoint/2010/main" val="40374021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begins! </a:t>
            </a:r>
            <a:endParaRPr lang="en-US" dirty="0"/>
          </a:p>
        </p:txBody>
      </p:sp>
    </p:spTree>
    <p:extLst>
      <p:ext uri="{BB962C8B-B14F-4D97-AF65-F5344CB8AC3E}">
        <p14:creationId xmlns:p14="http://schemas.microsoft.com/office/powerpoint/2010/main" val="12596161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02685" y="910091"/>
            <a:ext cx="5212080" cy="3708562"/>
          </a:xfrm>
        </p:spPr>
        <p:txBody>
          <a:bodyPr>
            <a:normAutofit/>
          </a:bodyPr>
          <a:lstStyle/>
          <a:p>
            <a:r>
              <a:rPr lang="en-US" dirty="0" smtClean="0"/>
              <a:t>Used data from </a:t>
            </a:r>
            <a:r>
              <a:rPr lang="en-US" dirty="0" err="1" smtClean="0"/>
              <a:t>Zika</a:t>
            </a:r>
            <a:r>
              <a:rPr lang="en-US" dirty="0" smtClean="0"/>
              <a:t> dataset to train model and predict cases for the newly founded, </a:t>
            </a:r>
            <a:r>
              <a:rPr lang="en-US" i="1" dirty="0" smtClean="0"/>
              <a:t>and deadly, </a:t>
            </a:r>
            <a:r>
              <a:rPr lang="en-US" dirty="0" smtClean="0"/>
              <a:t>Corona virus</a:t>
            </a:r>
          </a:p>
          <a:p>
            <a:r>
              <a:rPr lang="en-US" dirty="0"/>
              <a:t>D</a:t>
            </a:r>
            <a:r>
              <a:rPr lang="en-US" dirty="0" smtClean="0"/>
              <a:t>ata included: date, country, province/state and confirmed number of cases for both viruses</a:t>
            </a:r>
          </a:p>
          <a:p>
            <a:r>
              <a:rPr lang="en-US" dirty="0" smtClean="0"/>
              <a:t>Extracted sources of data like day, month and converted them in to features</a:t>
            </a:r>
          </a:p>
          <a:p>
            <a:r>
              <a:rPr lang="en-US" dirty="0" smtClean="0"/>
              <a:t>Imbued the missing data</a:t>
            </a:r>
          </a:p>
          <a:p>
            <a:pPr lvl="1"/>
            <a:endParaRPr lang="en-US" dirty="0" smtClean="0"/>
          </a:p>
          <a:p>
            <a:pPr lvl="1"/>
            <a:endParaRPr lang="en-US" dirty="0" smtClean="0"/>
          </a:p>
          <a:p>
            <a:pPr lvl="1"/>
            <a:endParaRPr lang="en-US" dirty="0" smtClean="0"/>
          </a:p>
          <a:p>
            <a:endParaRPr lang="en-US" dirty="0" smtClean="0"/>
          </a:p>
        </p:txBody>
      </p:sp>
      <p:pic>
        <p:nvPicPr>
          <p:cNvPr id="6" name="Picture 5"/>
          <p:cNvPicPr>
            <a:picLocks noChangeAspect="1"/>
          </p:cNvPicPr>
          <p:nvPr/>
        </p:nvPicPr>
        <p:blipFill>
          <a:blip r:embed="rId2"/>
          <a:stretch>
            <a:fillRect/>
          </a:stretch>
        </p:blipFill>
        <p:spPr>
          <a:xfrm>
            <a:off x="483927" y="910091"/>
            <a:ext cx="4543425" cy="1933575"/>
          </a:xfrm>
          <a:prstGeom prst="rect">
            <a:avLst/>
          </a:prstGeom>
          <a:ln>
            <a:solidFill>
              <a:schemeClr val="tx1"/>
            </a:solidFill>
          </a:ln>
        </p:spPr>
      </p:pic>
    </p:spTree>
    <p:extLst>
      <p:ext uri="{BB962C8B-B14F-4D97-AF65-F5344CB8AC3E}">
        <p14:creationId xmlns:p14="http://schemas.microsoft.com/office/powerpoint/2010/main" val="7072340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1375" y="1581546"/>
            <a:ext cx="5212080" cy="5175250"/>
          </a:xfrm>
        </p:spPr>
        <p:txBody>
          <a:bodyPr>
            <a:normAutofit/>
          </a:bodyPr>
          <a:lstStyle/>
          <a:p>
            <a:r>
              <a:rPr lang="en-US" dirty="0"/>
              <a:t>Used Machine Learning – </a:t>
            </a:r>
            <a:r>
              <a:rPr lang="en-US" dirty="0" err="1"/>
              <a:t>PipeLine</a:t>
            </a:r>
            <a:r>
              <a:rPr lang="en-US" dirty="0"/>
              <a:t> after trying various other machine learning techniques like </a:t>
            </a:r>
            <a:r>
              <a:rPr lang="en-US" dirty="0" err="1" smtClean="0"/>
              <a:t>NumericalPipe</a:t>
            </a:r>
            <a:r>
              <a:rPr lang="en-US" dirty="0" smtClean="0"/>
              <a:t> and </a:t>
            </a:r>
            <a:r>
              <a:rPr lang="en-US" dirty="0" err="1" smtClean="0"/>
              <a:t>CategoricalPipe</a:t>
            </a:r>
            <a:endParaRPr lang="en-US" dirty="0"/>
          </a:p>
          <a:p>
            <a:endParaRPr lang="en-US" dirty="0"/>
          </a:p>
        </p:txBody>
      </p:sp>
      <p:pic>
        <p:nvPicPr>
          <p:cNvPr id="5" name="Picture 4"/>
          <p:cNvPicPr>
            <a:picLocks noChangeAspect="1"/>
          </p:cNvPicPr>
          <p:nvPr/>
        </p:nvPicPr>
        <p:blipFill rotWithShape="1">
          <a:blip r:embed="rId2"/>
          <a:srcRect b="967"/>
          <a:stretch/>
        </p:blipFill>
        <p:spPr>
          <a:xfrm>
            <a:off x="681135" y="1466462"/>
            <a:ext cx="3995214" cy="3823996"/>
          </a:xfrm>
          <a:prstGeom prst="rect">
            <a:avLst/>
          </a:prstGeom>
          <a:ln>
            <a:solidFill>
              <a:schemeClr val="tx1"/>
            </a:solidFill>
          </a:ln>
        </p:spPr>
      </p:pic>
    </p:spTree>
    <p:extLst>
      <p:ext uri="{BB962C8B-B14F-4D97-AF65-F5344CB8AC3E}">
        <p14:creationId xmlns:p14="http://schemas.microsoft.com/office/powerpoint/2010/main" val="4387971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56020" y="685800"/>
            <a:ext cx="5212080" cy="5659015"/>
          </a:xfrm>
        </p:spPr>
        <p:txBody>
          <a:bodyPr>
            <a:normAutofit fontScale="92500" lnSpcReduction="10000"/>
          </a:bodyPr>
          <a:lstStyle/>
          <a:p>
            <a:r>
              <a:rPr lang="en-US" dirty="0"/>
              <a:t>One-Hard-Encoded the features</a:t>
            </a:r>
          </a:p>
          <a:p>
            <a:r>
              <a:rPr lang="en-US" dirty="0"/>
              <a:t>Selected features using </a:t>
            </a:r>
            <a:r>
              <a:rPr lang="en-US" dirty="0" err="1"/>
              <a:t>FeatureSelection</a:t>
            </a:r>
            <a:endParaRPr lang="en-US" dirty="0"/>
          </a:p>
          <a:p>
            <a:r>
              <a:rPr lang="en-US" dirty="0"/>
              <a:t>Fit the model</a:t>
            </a:r>
          </a:p>
          <a:p>
            <a:r>
              <a:rPr lang="en-US" dirty="0"/>
              <a:t>Maximum accuracy we obtained was 21%</a:t>
            </a:r>
          </a:p>
          <a:p>
            <a:r>
              <a:rPr lang="en-US" dirty="0"/>
              <a:t>Converting the data showed us that the model could not confirm number of </a:t>
            </a:r>
            <a:r>
              <a:rPr lang="en-US" dirty="0" smtClean="0"/>
              <a:t>cases</a:t>
            </a:r>
          </a:p>
          <a:p>
            <a:endParaRPr lang="en-US" dirty="0"/>
          </a:p>
          <a:p>
            <a:r>
              <a:rPr lang="en-US" dirty="0"/>
              <a:t>We tried multiple regression models before finding the one that was appropriate for our project: logistic regressions, gradient boosting regressions, and </a:t>
            </a:r>
            <a:r>
              <a:rPr lang="en-US" dirty="0" err="1"/>
              <a:t>extratrees</a:t>
            </a:r>
            <a:r>
              <a:rPr lang="en-US" dirty="0"/>
              <a:t> regressions </a:t>
            </a:r>
          </a:p>
          <a:p>
            <a:pPr lvl="1"/>
            <a:r>
              <a:rPr lang="en-US" dirty="0"/>
              <a:t>Gradient Boosting Regressions were the best model in our case</a:t>
            </a:r>
          </a:p>
          <a:p>
            <a:pPr lvl="1"/>
            <a:r>
              <a:rPr lang="en-US" dirty="0"/>
              <a:t>Converted the problem from regression to classifications to increase number to 88%</a:t>
            </a:r>
          </a:p>
          <a:p>
            <a:endParaRPr lang="en-US" dirty="0"/>
          </a:p>
          <a:p>
            <a:endParaRPr lang="en-US" dirty="0"/>
          </a:p>
        </p:txBody>
      </p:sp>
      <p:pic>
        <p:nvPicPr>
          <p:cNvPr id="9" name="Picture 8"/>
          <p:cNvPicPr>
            <a:picLocks noChangeAspect="1"/>
          </p:cNvPicPr>
          <p:nvPr/>
        </p:nvPicPr>
        <p:blipFill>
          <a:blip r:embed="rId2"/>
          <a:stretch>
            <a:fillRect/>
          </a:stretch>
        </p:blipFill>
        <p:spPr>
          <a:xfrm>
            <a:off x="2022655" y="3178891"/>
            <a:ext cx="2828925" cy="342900"/>
          </a:xfrm>
          <a:prstGeom prst="rect">
            <a:avLst/>
          </a:prstGeom>
          <a:ln>
            <a:solidFill>
              <a:schemeClr val="tx1"/>
            </a:solidFill>
          </a:ln>
        </p:spPr>
      </p:pic>
      <p:pic>
        <p:nvPicPr>
          <p:cNvPr id="10" name="Picture 9"/>
          <p:cNvPicPr>
            <a:picLocks noChangeAspect="1"/>
          </p:cNvPicPr>
          <p:nvPr/>
        </p:nvPicPr>
        <p:blipFill>
          <a:blip r:embed="rId3"/>
          <a:stretch>
            <a:fillRect/>
          </a:stretch>
        </p:blipFill>
        <p:spPr>
          <a:xfrm>
            <a:off x="432730" y="4595181"/>
            <a:ext cx="4593987" cy="1531839"/>
          </a:xfrm>
          <a:prstGeom prst="rect">
            <a:avLst/>
          </a:prstGeom>
          <a:ln>
            <a:solidFill>
              <a:schemeClr val="tx1"/>
            </a:solidFill>
          </a:ln>
        </p:spPr>
      </p:pic>
      <p:sp>
        <p:nvSpPr>
          <p:cNvPr id="15" name="Curved Right Arrow 14"/>
          <p:cNvSpPr/>
          <p:nvPr/>
        </p:nvSpPr>
        <p:spPr>
          <a:xfrm rot="527563">
            <a:off x="1232546" y="2218425"/>
            <a:ext cx="940995" cy="1389609"/>
          </a:xfrm>
          <a:prstGeom prst="curvedRightArrow">
            <a:avLst>
              <a:gd name="adj1" fmla="val 25000"/>
              <a:gd name="adj2" fmla="val 50000"/>
              <a:gd name="adj3" fmla="val 2321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pic>
        <p:nvPicPr>
          <p:cNvPr id="7" name="Picture 6"/>
          <p:cNvPicPr>
            <a:picLocks noChangeAspect="1"/>
          </p:cNvPicPr>
          <p:nvPr/>
        </p:nvPicPr>
        <p:blipFill>
          <a:blip r:embed="rId4"/>
          <a:stretch>
            <a:fillRect/>
          </a:stretch>
        </p:blipFill>
        <p:spPr>
          <a:xfrm>
            <a:off x="603207" y="2251076"/>
            <a:ext cx="1905000" cy="266700"/>
          </a:xfrm>
          <a:prstGeom prst="rect">
            <a:avLst/>
          </a:prstGeom>
          <a:ln>
            <a:solidFill>
              <a:schemeClr val="tx1"/>
            </a:solidFill>
          </a:ln>
        </p:spPr>
      </p:pic>
      <p:sp>
        <p:nvSpPr>
          <p:cNvPr id="13" name="Curved Left Arrow 12"/>
          <p:cNvSpPr/>
          <p:nvPr/>
        </p:nvSpPr>
        <p:spPr>
          <a:xfrm>
            <a:off x="2413526" y="1631267"/>
            <a:ext cx="1225340" cy="929413"/>
          </a:xfrm>
          <a:prstGeom prst="curvedLeftArrow">
            <a:avLst>
              <a:gd name="adj1" fmla="val 10015"/>
              <a:gd name="adj2" fmla="val 26070"/>
              <a:gd name="adj3" fmla="val 250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pic>
        <p:nvPicPr>
          <p:cNvPr id="8" name="Picture 7"/>
          <p:cNvPicPr>
            <a:picLocks noChangeAspect="1"/>
          </p:cNvPicPr>
          <p:nvPr/>
        </p:nvPicPr>
        <p:blipFill>
          <a:blip r:embed="rId5"/>
          <a:stretch>
            <a:fillRect/>
          </a:stretch>
        </p:blipFill>
        <p:spPr>
          <a:xfrm>
            <a:off x="2357728" y="1524042"/>
            <a:ext cx="1704975" cy="266700"/>
          </a:xfrm>
          <a:prstGeom prst="rect">
            <a:avLst/>
          </a:prstGeom>
          <a:ln>
            <a:solidFill>
              <a:schemeClr val="tx1"/>
            </a:solidFill>
          </a:ln>
        </p:spPr>
      </p:pic>
      <p:sp>
        <p:nvSpPr>
          <p:cNvPr id="14" name="Curved Right Arrow 13"/>
          <p:cNvSpPr/>
          <p:nvPr/>
        </p:nvSpPr>
        <p:spPr>
          <a:xfrm rot="527563">
            <a:off x="1772914" y="875550"/>
            <a:ext cx="665422" cy="965334"/>
          </a:xfrm>
          <a:prstGeom prst="curvedRightArrow">
            <a:avLst>
              <a:gd name="adj1" fmla="val 25000"/>
              <a:gd name="adj2" fmla="val 50000"/>
              <a:gd name="adj3" fmla="val 2321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pic>
        <p:nvPicPr>
          <p:cNvPr id="6" name="Picture 5"/>
          <p:cNvPicPr>
            <a:picLocks noChangeAspect="1"/>
          </p:cNvPicPr>
          <p:nvPr/>
        </p:nvPicPr>
        <p:blipFill>
          <a:blip r:embed="rId6"/>
          <a:stretch>
            <a:fillRect/>
          </a:stretch>
        </p:blipFill>
        <p:spPr>
          <a:xfrm>
            <a:off x="2449924" y="892336"/>
            <a:ext cx="1981200" cy="266700"/>
          </a:xfrm>
          <a:prstGeom prst="rect">
            <a:avLst/>
          </a:prstGeom>
          <a:ln>
            <a:solidFill>
              <a:schemeClr val="tx1"/>
            </a:solidFill>
          </a:ln>
        </p:spPr>
      </p:pic>
      <p:sp>
        <p:nvSpPr>
          <p:cNvPr id="12" name="Curved Left Arrow 11"/>
          <p:cNvSpPr/>
          <p:nvPr/>
        </p:nvSpPr>
        <p:spPr>
          <a:xfrm rot="18774376">
            <a:off x="2263754" y="-10177"/>
            <a:ext cx="430865" cy="1059253"/>
          </a:xfrm>
          <a:prstGeom prst="curvedLeftArrow">
            <a:avLst>
              <a:gd name="adj1" fmla="val 30934"/>
              <a:gd name="adj2" fmla="val 95690"/>
              <a:gd name="adj3" fmla="val 250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pic>
        <p:nvPicPr>
          <p:cNvPr id="5" name="Picture 4"/>
          <p:cNvPicPr>
            <a:picLocks noChangeAspect="1"/>
          </p:cNvPicPr>
          <p:nvPr/>
        </p:nvPicPr>
        <p:blipFill>
          <a:blip r:embed="rId7"/>
          <a:stretch>
            <a:fillRect/>
          </a:stretch>
        </p:blipFill>
        <p:spPr>
          <a:xfrm>
            <a:off x="290803" y="236758"/>
            <a:ext cx="1866900" cy="228600"/>
          </a:xfrm>
          <a:prstGeom prst="rect">
            <a:avLst/>
          </a:prstGeom>
          <a:ln>
            <a:solidFill>
              <a:schemeClr val="tx1"/>
            </a:solidFill>
          </a:ln>
        </p:spPr>
      </p:pic>
      <p:sp>
        <p:nvSpPr>
          <p:cNvPr id="16" name="Left Arrow 15"/>
          <p:cNvSpPr/>
          <p:nvPr/>
        </p:nvSpPr>
        <p:spPr>
          <a:xfrm rot="16200000">
            <a:off x="2958756" y="3886294"/>
            <a:ext cx="811113" cy="306662"/>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095936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17846" y="446042"/>
            <a:ext cx="6753614" cy="6104048"/>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370989" y="127026"/>
            <a:ext cx="5675248" cy="197718"/>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6046237" y="127026"/>
            <a:ext cx="2876550" cy="197718"/>
          </a:xfrm>
          <a:prstGeom prst="rect">
            <a:avLst/>
          </a:prstGeom>
          <a:ln>
            <a:solidFill>
              <a:schemeClr val="tx1"/>
            </a:solidFill>
          </a:ln>
        </p:spPr>
      </p:pic>
    </p:spTree>
    <p:extLst>
      <p:ext uri="{BB962C8B-B14F-4D97-AF65-F5344CB8AC3E}">
        <p14:creationId xmlns:p14="http://schemas.microsoft.com/office/powerpoint/2010/main" val="17986926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a:xfrm>
            <a:off x="671804" y="1959429"/>
            <a:ext cx="10107231" cy="3498979"/>
          </a:xfrm>
          <a:prstGeom prst="rect">
            <a:avLst/>
          </a:prstGeom>
        </p:spPr>
        <p:txBody>
          <a:bodyPr vert="horz" lIns="91440" tIns="45720" rIns="91440" bIns="45720" rtlCol="0">
            <a:normAutofit/>
          </a:bodyPr>
          <a:lstStyle>
            <a:lvl1pPr marL="0" indent="0" algn="l" defTabSz="914400" rtl="0" eaLnBrk="1" latinLnBrk="0" hangingPunct="1">
              <a:lnSpc>
                <a:spcPct val="113000"/>
              </a:lnSpc>
              <a:spcBef>
                <a:spcPts val="0"/>
              </a:spcBef>
              <a:spcAft>
                <a:spcPts val="1500"/>
              </a:spcAft>
              <a:buFont typeface="Franklin Gothic Book" panose="020B0503020102020204" pitchFamily="34" charset="0"/>
              <a:buNone/>
              <a:defRPr sz="1600" kern="1200" baseline="0">
                <a:solidFill>
                  <a:schemeClr val="tx2"/>
                </a:solidFill>
                <a:latin typeface="+mn-lt"/>
                <a:ea typeface="+mn-ea"/>
                <a:cs typeface="+mn-cs"/>
              </a:defRPr>
            </a:lvl1pPr>
            <a:lvl2pPr marL="457200" indent="0" algn="l" defTabSz="914400" rtl="0" eaLnBrk="1" latinLnBrk="0" hangingPunct="1">
              <a:lnSpc>
                <a:spcPct val="94000"/>
              </a:lnSpc>
              <a:spcBef>
                <a:spcPts val="500"/>
              </a:spcBef>
              <a:spcAft>
                <a:spcPts val="200"/>
              </a:spcAft>
              <a:buFont typeface="Franklin Gothic Book" panose="020B0503020102020204" pitchFamily="34" charset="0"/>
              <a:buNone/>
              <a:defRPr sz="1400" i="1" kern="1200" baseline="0">
                <a:solidFill>
                  <a:schemeClr val="tx2"/>
                </a:solidFill>
                <a:latin typeface="+mn-lt"/>
                <a:ea typeface="+mn-ea"/>
                <a:cs typeface="+mn-cs"/>
              </a:defRPr>
            </a:lvl2pPr>
            <a:lvl3pPr marL="914400" indent="0" algn="l" defTabSz="914400" rtl="0" eaLnBrk="1" latinLnBrk="0" hangingPunct="1">
              <a:lnSpc>
                <a:spcPct val="94000"/>
              </a:lnSpc>
              <a:spcBef>
                <a:spcPts val="500"/>
              </a:spcBef>
              <a:spcAft>
                <a:spcPts val="200"/>
              </a:spcAft>
              <a:buFont typeface="Franklin Gothic Book" panose="020B0503020102020204" pitchFamily="34" charset="0"/>
              <a:buNone/>
              <a:defRPr sz="1200" kern="1200" baseline="0">
                <a:solidFill>
                  <a:schemeClr val="tx2"/>
                </a:solidFill>
                <a:latin typeface="+mn-lt"/>
                <a:ea typeface="+mn-ea"/>
                <a:cs typeface="+mn-cs"/>
              </a:defRPr>
            </a:lvl3pPr>
            <a:lvl4pPr marL="1371600" indent="0" algn="l" defTabSz="914400" rtl="0" eaLnBrk="1" latinLnBrk="0" hangingPunct="1">
              <a:lnSpc>
                <a:spcPct val="94000"/>
              </a:lnSpc>
              <a:spcBef>
                <a:spcPts val="500"/>
              </a:spcBef>
              <a:spcAft>
                <a:spcPts val="200"/>
              </a:spcAft>
              <a:buFont typeface="Franklin Gothic Book" panose="020B0503020102020204" pitchFamily="34" charset="0"/>
              <a:buNone/>
              <a:defRPr sz="1000" i="1" kern="1200" baseline="0">
                <a:solidFill>
                  <a:schemeClr val="tx2"/>
                </a:solidFill>
                <a:latin typeface="+mn-lt"/>
                <a:ea typeface="+mn-ea"/>
                <a:cs typeface="+mn-cs"/>
              </a:defRPr>
            </a:lvl4pPr>
            <a:lvl5pPr marL="1828800" indent="0" algn="l" defTabSz="914400" rtl="0" eaLnBrk="1" latinLnBrk="0" hangingPunct="1">
              <a:lnSpc>
                <a:spcPct val="94000"/>
              </a:lnSpc>
              <a:spcBef>
                <a:spcPts val="500"/>
              </a:spcBef>
              <a:spcAft>
                <a:spcPts val="200"/>
              </a:spcAft>
              <a:buFont typeface="Franklin Gothic Book" panose="020B0503020102020204" pitchFamily="34" charset="0"/>
              <a:buNone/>
              <a:defRPr sz="1000" kern="1200" baseline="0">
                <a:solidFill>
                  <a:schemeClr val="tx2"/>
                </a:solidFill>
                <a:latin typeface="+mn-lt"/>
                <a:ea typeface="+mn-ea"/>
                <a:cs typeface="+mn-cs"/>
              </a:defRPr>
            </a:lvl5pPr>
            <a:lvl6pPr marL="2286000" indent="0" algn="l" defTabSz="914400" rtl="0" eaLnBrk="1" latinLnBrk="0" hangingPunct="1">
              <a:lnSpc>
                <a:spcPct val="94000"/>
              </a:lnSpc>
              <a:spcBef>
                <a:spcPts val="500"/>
              </a:spcBef>
              <a:spcAft>
                <a:spcPts val="200"/>
              </a:spcAft>
              <a:buFont typeface="Franklin Gothic Book" panose="020B0503020102020204" pitchFamily="34" charset="0"/>
              <a:buNone/>
              <a:defRPr sz="1000" i="1" kern="1200" baseline="0">
                <a:solidFill>
                  <a:schemeClr val="tx2"/>
                </a:solidFill>
                <a:latin typeface="+mn-lt"/>
                <a:ea typeface="+mn-ea"/>
                <a:cs typeface="+mn-cs"/>
              </a:defRPr>
            </a:lvl6pPr>
            <a:lvl7pPr marL="2743200" indent="0" algn="l" defTabSz="914400" rtl="0" eaLnBrk="1" latinLnBrk="0" hangingPunct="1">
              <a:lnSpc>
                <a:spcPct val="94000"/>
              </a:lnSpc>
              <a:spcBef>
                <a:spcPts val="500"/>
              </a:spcBef>
              <a:spcAft>
                <a:spcPts val="200"/>
              </a:spcAft>
              <a:buFont typeface="Franklin Gothic Book" panose="020B0503020102020204" pitchFamily="34" charset="0"/>
              <a:buNone/>
              <a:defRPr sz="1000" kern="1200" baseline="0">
                <a:solidFill>
                  <a:schemeClr val="tx2"/>
                </a:solidFill>
                <a:latin typeface="+mn-lt"/>
                <a:ea typeface="+mn-ea"/>
                <a:cs typeface="+mn-cs"/>
              </a:defRPr>
            </a:lvl7pPr>
            <a:lvl8pPr marL="3200400" indent="0" algn="l" defTabSz="914400" rtl="0" eaLnBrk="1" latinLnBrk="0" hangingPunct="1">
              <a:lnSpc>
                <a:spcPct val="94000"/>
              </a:lnSpc>
              <a:spcBef>
                <a:spcPts val="500"/>
              </a:spcBef>
              <a:spcAft>
                <a:spcPts val="200"/>
              </a:spcAft>
              <a:buFont typeface="Franklin Gothic Book" panose="020B0503020102020204" pitchFamily="34" charset="0"/>
              <a:buNone/>
              <a:defRPr sz="1000" i="1" kern="1200" baseline="0">
                <a:solidFill>
                  <a:schemeClr val="tx2"/>
                </a:solidFill>
                <a:latin typeface="+mn-lt"/>
                <a:ea typeface="+mn-ea"/>
                <a:cs typeface="+mn-cs"/>
              </a:defRPr>
            </a:lvl8pPr>
            <a:lvl9pPr marL="3657600" indent="0" algn="l" defTabSz="914400" rtl="0" eaLnBrk="1" latinLnBrk="0" hangingPunct="1">
              <a:lnSpc>
                <a:spcPct val="94000"/>
              </a:lnSpc>
              <a:spcBef>
                <a:spcPts val="500"/>
              </a:spcBef>
              <a:spcAft>
                <a:spcPts val="200"/>
              </a:spcAft>
              <a:buFont typeface="Franklin Gothic Book" panose="020B0503020102020204" pitchFamily="34" charset="0"/>
              <a:buNone/>
              <a:defRPr sz="1000" kern="1200" baseline="0">
                <a:solidFill>
                  <a:schemeClr val="tx2"/>
                </a:solidFill>
                <a:latin typeface="+mn-lt"/>
                <a:ea typeface="+mn-ea"/>
                <a:cs typeface="+mn-cs"/>
              </a:defRPr>
            </a:lvl9pPr>
          </a:lstStyle>
          <a:p>
            <a:r>
              <a:rPr lang="en-US" dirty="0" smtClean="0"/>
              <a:t>Machine learning is more accurate when we classified items THEN performed regressions</a:t>
            </a:r>
          </a:p>
          <a:p>
            <a:r>
              <a:rPr lang="en-US" dirty="0" smtClean="0"/>
              <a:t>Creating binary classes/grouping data could be helpful </a:t>
            </a:r>
          </a:p>
          <a:p>
            <a:r>
              <a:rPr lang="en-US" dirty="0" smtClean="0"/>
              <a:t>Our data was leaking so we used all of the data to find optimal features. Since we used all of the data, the data from the training set leaked and showed results to be accurate when in fact they weren’t. </a:t>
            </a:r>
          </a:p>
          <a:p>
            <a:r>
              <a:rPr lang="en-US" dirty="0"/>
              <a:t>Classified &lt;100 or &gt;100, however we can classify it within 3 classes but we will use that as part of the next project, TBD. </a:t>
            </a:r>
            <a:endParaRPr lang="en-US" dirty="0" smtClean="0"/>
          </a:p>
          <a:p>
            <a:endParaRPr lang="en-US" dirty="0" smtClean="0"/>
          </a:p>
          <a:p>
            <a:r>
              <a:rPr lang="en-US" sz="2000" b="1" dirty="0" smtClean="0">
                <a:solidFill>
                  <a:srgbClr val="C00000"/>
                </a:solidFill>
              </a:rPr>
              <a:t>There’s no </a:t>
            </a:r>
            <a:r>
              <a:rPr lang="en-US" sz="2000" b="1" dirty="0" smtClean="0">
                <a:solidFill>
                  <a:srgbClr val="C00000"/>
                </a:solidFill>
              </a:rPr>
              <a:t>association or correlation </a:t>
            </a:r>
            <a:r>
              <a:rPr lang="en-US" sz="2000" b="1" dirty="0" smtClean="0">
                <a:solidFill>
                  <a:srgbClr val="C00000"/>
                </a:solidFill>
              </a:rPr>
              <a:t>between the two viruses</a:t>
            </a:r>
          </a:p>
        </p:txBody>
      </p:sp>
      <p:sp>
        <p:nvSpPr>
          <p:cNvPr id="8" name="TextBox 7"/>
          <p:cNvSpPr txBox="1"/>
          <p:nvPr/>
        </p:nvSpPr>
        <p:spPr>
          <a:xfrm>
            <a:off x="858417" y="1108512"/>
            <a:ext cx="3582955" cy="477054"/>
          </a:xfrm>
          <a:prstGeom prst="rect">
            <a:avLst/>
          </a:prstGeom>
          <a:noFill/>
        </p:spPr>
        <p:txBody>
          <a:bodyPr wrap="square" rtlCol="0">
            <a:spAutoFit/>
          </a:bodyPr>
          <a:lstStyle/>
          <a:p>
            <a:r>
              <a:rPr lang="en-US" sz="2500" b="1" dirty="0" smtClean="0"/>
              <a:t>Take-</a:t>
            </a:r>
            <a:r>
              <a:rPr lang="en-US" sz="2500" b="1" dirty="0" err="1" smtClean="0"/>
              <a:t>Aways</a:t>
            </a:r>
            <a:endParaRPr lang="en-US" sz="2500" b="1" dirty="0"/>
          </a:p>
        </p:txBody>
      </p:sp>
    </p:spTree>
    <p:extLst>
      <p:ext uri="{BB962C8B-B14F-4D97-AF65-F5344CB8AC3E}">
        <p14:creationId xmlns:p14="http://schemas.microsoft.com/office/powerpoint/2010/main" val="42289954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data science gradua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6343" y="469866"/>
            <a:ext cx="7432675" cy="49511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279502" y="2945427"/>
            <a:ext cx="927909" cy="1059612"/>
          </a:xfrm>
          <a:prstGeom prst="rect">
            <a:avLst/>
          </a:prstGeom>
        </p:spPr>
      </p:pic>
      <p:sp>
        <p:nvSpPr>
          <p:cNvPr id="5" name="TextBox 4"/>
          <p:cNvSpPr txBox="1"/>
          <p:nvPr/>
        </p:nvSpPr>
        <p:spPr>
          <a:xfrm rot="19997094">
            <a:off x="251925" y="1026367"/>
            <a:ext cx="4077479" cy="1938992"/>
          </a:xfrm>
          <a:prstGeom prst="rect">
            <a:avLst/>
          </a:prstGeom>
          <a:noFill/>
        </p:spPr>
        <p:txBody>
          <a:bodyPr wrap="square" rtlCol="0">
            <a:spAutoFit/>
          </a:bodyPr>
          <a:lstStyle/>
          <a:p>
            <a:r>
              <a:rPr lang="en-US" sz="3000" b="1" dirty="0" smtClean="0"/>
              <a:t>CONGRATULATIONS EVERYONE!!!!! </a:t>
            </a:r>
          </a:p>
          <a:p>
            <a:endParaRPr lang="en-US" sz="3000" b="1" dirty="0"/>
          </a:p>
          <a:p>
            <a:r>
              <a:rPr lang="en-US" sz="3000" b="1" dirty="0" smtClean="0"/>
              <a:t>WE DID IT!!!! </a:t>
            </a:r>
            <a:endParaRPr lang="en-US" sz="3000" b="1" dirty="0"/>
          </a:p>
        </p:txBody>
      </p:sp>
      <p:sp>
        <p:nvSpPr>
          <p:cNvPr id="6" name="TextBox 5"/>
          <p:cNvSpPr txBox="1"/>
          <p:nvPr/>
        </p:nvSpPr>
        <p:spPr>
          <a:xfrm>
            <a:off x="503853" y="5840963"/>
            <a:ext cx="6932645" cy="369332"/>
          </a:xfrm>
          <a:prstGeom prst="rect">
            <a:avLst/>
          </a:prstGeom>
          <a:noFill/>
        </p:spPr>
        <p:txBody>
          <a:bodyPr wrap="square" rtlCol="0">
            <a:spAutoFit/>
          </a:bodyPr>
          <a:lstStyle/>
          <a:p>
            <a:r>
              <a:rPr lang="en-US" dirty="0" smtClean="0"/>
              <a:t>Data Science Graduates 2020 – New Decade, New YOU </a:t>
            </a:r>
            <a:r>
              <a:rPr lang="en-US" dirty="0" smtClean="0">
                <a:sym typeface="Wingdings" panose="05000000000000000000" pitchFamily="2" charset="2"/>
              </a:rPr>
              <a:t> </a:t>
            </a:r>
            <a:endParaRPr lang="en-US" dirty="0"/>
          </a:p>
        </p:txBody>
      </p:sp>
    </p:spTree>
    <p:extLst>
      <p:ext uri="{BB962C8B-B14F-4D97-AF65-F5344CB8AC3E}">
        <p14:creationId xmlns:p14="http://schemas.microsoft.com/office/powerpoint/2010/main" val="2004043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50377" y="652054"/>
            <a:ext cx="6039394" cy="4648744"/>
          </a:xfrm>
          <a:prstGeom prst="rect">
            <a:avLst/>
          </a:prstGeom>
        </p:spPr>
      </p:pic>
    </p:spTree>
    <p:extLst>
      <p:ext uri="{BB962C8B-B14F-4D97-AF65-F5344CB8AC3E}">
        <p14:creationId xmlns:p14="http://schemas.microsoft.com/office/powerpoint/2010/main" val="23080181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dirty="0" smtClean="0"/>
              <a:t>Final Project Requirements</a:t>
            </a:r>
            <a:endParaRPr lang="en-US" dirty="0"/>
          </a:p>
        </p:txBody>
      </p:sp>
      <p:graphicFrame>
        <p:nvGraphicFramePr>
          <p:cNvPr id="5" name="Content Placeholder 2" descr="icon SmartArt graphic placeholder">
            <a:extLst>
              <a:ext uri="{FF2B5EF4-FFF2-40B4-BE49-F238E27FC236}">
                <a16:creationId xmlns:a16="http://schemas.microsoft.com/office/drawing/2014/main" id="{E04C5C5B-F932-40FC-AD54-EE8AB0C58221}"/>
              </a:ext>
            </a:extLst>
          </p:cNvPr>
          <p:cNvGraphicFramePr>
            <a:graphicFrameLocks noGrp="1"/>
          </p:cNvGraphicFramePr>
          <p:nvPr>
            <p:ph idx="1"/>
            <p:extLst>
              <p:ext uri="{D42A27DB-BD31-4B8C-83A1-F6EECF244321}">
                <p14:modId xmlns:p14="http://schemas.microsoft.com/office/powerpoint/2010/main" val="2509621969"/>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44171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08106" y="737518"/>
            <a:ext cx="5990253" cy="646331"/>
          </a:xfrm>
          <a:prstGeom prst="rect">
            <a:avLst/>
          </a:prstGeom>
          <a:noFill/>
        </p:spPr>
        <p:txBody>
          <a:bodyPr wrap="square" rtlCol="0">
            <a:spAutoFit/>
          </a:bodyPr>
          <a:lstStyle/>
          <a:p>
            <a:r>
              <a:rPr lang="en-US" dirty="0"/>
              <a:t>L</a:t>
            </a:r>
            <a:r>
              <a:rPr lang="en-US" dirty="0" smtClean="0"/>
              <a:t>ibraries </a:t>
            </a:r>
            <a:r>
              <a:rPr lang="en-US" dirty="0" smtClean="0"/>
              <a:t>we imported for max tools: </a:t>
            </a:r>
          </a:p>
          <a:p>
            <a:endParaRPr lang="en-US" dirty="0"/>
          </a:p>
        </p:txBody>
      </p:sp>
      <p:pic>
        <p:nvPicPr>
          <p:cNvPr id="4" name="Picture 3"/>
          <p:cNvPicPr>
            <a:picLocks noChangeAspect="1"/>
          </p:cNvPicPr>
          <p:nvPr/>
        </p:nvPicPr>
        <p:blipFill>
          <a:blip r:embed="rId2"/>
          <a:stretch>
            <a:fillRect/>
          </a:stretch>
        </p:blipFill>
        <p:spPr>
          <a:xfrm>
            <a:off x="4208106" y="1539550"/>
            <a:ext cx="6340638" cy="3857041"/>
          </a:xfrm>
          <a:prstGeom prst="rect">
            <a:avLst/>
          </a:prstGeom>
          <a:ln>
            <a:solidFill>
              <a:schemeClr val="tx1"/>
            </a:solidFill>
          </a:ln>
        </p:spPr>
      </p:pic>
    </p:spTree>
    <p:extLst>
      <p:ext uri="{BB962C8B-B14F-4D97-AF65-F5344CB8AC3E}">
        <p14:creationId xmlns:p14="http://schemas.microsoft.com/office/powerpoint/2010/main" val="13938230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52122" y="671804"/>
            <a:ext cx="6324289" cy="646331"/>
          </a:xfrm>
          <a:prstGeom prst="rect">
            <a:avLst/>
          </a:prstGeom>
          <a:noFill/>
        </p:spPr>
        <p:txBody>
          <a:bodyPr wrap="square" rtlCol="0">
            <a:spAutoFit/>
          </a:bodyPr>
          <a:lstStyle/>
          <a:p>
            <a:r>
              <a:rPr lang="en-US" dirty="0" smtClean="0"/>
              <a:t>Cleaned up</a:t>
            </a:r>
            <a:r>
              <a:rPr lang="en-US" dirty="0" smtClean="0"/>
              <a:t> data </a:t>
            </a:r>
            <a:r>
              <a:rPr lang="en-US" dirty="0" smtClean="0"/>
              <a:t>and conformed our sets to fit a readable format for our project: </a:t>
            </a:r>
            <a:endParaRPr lang="en-US" dirty="0"/>
          </a:p>
        </p:txBody>
      </p:sp>
      <p:pic>
        <p:nvPicPr>
          <p:cNvPr id="9" name="Picture 8"/>
          <p:cNvPicPr>
            <a:picLocks noChangeAspect="1"/>
          </p:cNvPicPr>
          <p:nvPr/>
        </p:nvPicPr>
        <p:blipFill>
          <a:blip r:embed="rId2"/>
          <a:stretch>
            <a:fillRect/>
          </a:stretch>
        </p:blipFill>
        <p:spPr>
          <a:xfrm>
            <a:off x="4946002" y="4039554"/>
            <a:ext cx="5715000" cy="314325"/>
          </a:xfrm>
          <a:prstGeom prst="rect">
            <a:avLst/>
          </a:prstGeom>
          <a:ln>
            <a:solidFill>
              <a:schemeClr val="tx1"/>
            </a:solidFill>
          </a:ln>
        </p:spPr>
      </p:pic>
      <p:sp>
        <p:nvSpPr>
          <p:cNvPr id="12" name="Left Arrow 11"/>
          <p:cNvSpPr/>
          <p:nvPr/>
        </p:nvSpPr>
        <p:spPr>
          <a:xfrm>
            <a:off x="4187015" y="4107411"/>
            <a:ext cx="653142" cy="234612"/>
          </a:xfrm>
          <a:prstGeom prst="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6" name="Curved Left Arrow 15"/>
          <p:cNvSpPr/>
          <p:nvPr/>
        </p:nvSpPr>
        <p:spPr>
          <a:xfrm rot="20432623">
            <a:off x="10461738" y="3485131"/>
            <a:ext cx="403122" cy="776711"/>
          </a:xfrm>
          <a:prstGeom prst="curved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pic>
        <p:nvPicPr>
          <p:cNvPr id="17" name="Picture 16"/>
          <p:cNvPicPr>
            <a:picLocks noChangeAspect="1"/>
          </p:cNvPicPr>
          <p:nvPr/>
        </p:nvPicPr>
        <p:blipFill>
          <a:blip r:embed="rId3"/>
          <a:stretch>
            <a:fillRect/>
          </a:stretch>
        </p:blipFill>
        <p:spPr>
          <a:xfrm>
            <a:off x="4450702" y="4771273"/>
            <a:ext cx="5924550" cy="1836630"/>
          </a:xfrm>
          <a:prstGeom prst="rect">
            <a:avLst/>
          </a:prstGeom>
        </p:spPr>
      </p:pic>
      <p:sp>
        <p:nvSpPr>
          <p:cNvPr id="18" name="Curved Right Arrow 17"/>
          <p:cNvSpPr/>
          <p:nvPr/>
        </p:nvSpPr>
        <p:spPr>
          <a:xfrm rot="18747439">
            <a:off x="3629594" y="5822303"/>
            <a:ext cx="746449" cy="1063690"/>
          </a:xfrm>
          <a:prstGeom prst="curved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pic>
        <p:nvPicPr>
          <p:cNvPr id="10" name="Picture 9"/>
          <p:cNvPicPr>
            <a:picLocks noChangeAspect="1"/>
          </p:cNvPicPr>
          <p:nvPr/>
        </p:nvPicPr>
        <p:blipFill>
          <a:blip r:embed="rId4"/>
          <a:stretch>
            <a:fillRect/>
          </a:stretch>
        </p:blipFill>
        <p:spPr>
          <a:xfrm>
            <a:off x="1873120" y="3447435"/>
            <a:ext cx="2111051" cy="2428908"/>
          </a:xfrm>
          <a:prstGeom prst="rect">
            <a:avLst/>
          </a:prstGeom>
          <a:ln>
            <a:solidFill>
              <a:schemeClr val="tx1"/>
            </a:solidFill>
          </a:ln>
        </p:spPr>
      </p:pic>
      <p:pic>
        <p:nvPicPr>
          <p:cNvPr id="8" name="Picture 7"/>
          <p:cNvPicPr>
            <a:picLocks noChangeAspect="1"/>
          </p:cNvPicPr>
          <p:nvPr/>
        </p:nvPicPr>
        <p:blipFill>
          <a:blip r:embed="rId5"/>
          <a:stretch>
            <a:fillRect/>
          </a:stretch>
        </p:blipFill>
        <p:spPr>
          <a:xfrm>
            <a:off x="4946002" y="3204548"/>
            <a:ext cx="5429250" cy="485775"/>
          </a:xfrm>
          <a:prstGeom prst="rect">
            <a:avLst/>
          </a:prstGeom>
          <a:ln>
            <a:solidFill>
              <a:schemeClr val="tx1"/>
            </a:solidFill>
          </a:ln>
        </p:spPr>
      </p:pic>
      <p:sp>
        <p:nvSpPr>
          <p:cNvPr id="14" name="Curved Left Arrow 13"/>
          <p:cNvSpPr/>
          <p:nvPr/>
        </p:nvSpPr>
        <p:spPr>
          <a:xfrm rot="20432623">
            <a:off x="9974607" y="2397059"/>
            <a:ext cx="501348" cy="1028977"/>
          </a:xfrm>
          <a:prstGeom prst="curvedLef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pic>
        <p:nvPicPr>
          <p:cNvPr id="15" name="Picture 14"/>
          <p:cNvPicPr>
            <a:picLocks noChangeAspect="1"/>
          </p:cNvPicPr>
          <p:nvPr/>
        </p:nvPicPr>
        <p:blipFill>
          <a:blip r:embed="rId6"/>
          <a:stretch>
            <a:fillRect/>
          </a:stretch>
        </p:blipFill>
        <p:spPr>
          <a:xfrm>
            <a:off x="1873120" y="2183451"/>
            <a:ext cx="7972425" cy="895350"/>
          </a:xfrm>
          <a:prstGeom prst="rect">
            <a:avLst/>
          </a:prstGeom>
          <a:ln>
            <a:solidFill>
              <a:schemeClr val="tx1"/>
            </a:solidFill>
          </a:ln>
        </p:spPr>
      </p:pic>
      <p:sp>
        <p:nvSpPr>
          <p:cNvPr id="13" name="Curved Left Arrow 12"/>
          <p:cNvSpPr/>
          <p:nvPr/>
        </p:nvSpPr>
        <p:spPr>
          <a:xfrm rot="18774376">
            <a:off x="8953744" y="1220431"/>
            <a:ext cx="743771" cy="1423434"/>
          </a:xfrm>
          <a:prstGeom prst="curvedLeftArrow">
            <a:avLst>
              <a:gd name="adj1" fmla="val 30935"/>
              <a:gd name="adj2" fmla="val 36466"/>
              <a:gd name="adj3" fmla="val 250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pic>
        <p:nvPicPr>
          <p:cNvPr id="7" name="Picture 6"/>
          <p:cNvPicPr>
            <a:picLocks noChangeAspect="1"/>
          </p:cNvPicPr>
          <p:nvPr/>
        </p:nvPicPr>
        <p:blipFill>
          <a:blip r:embed="rId7"/>
          <a:stretch>
            <a:fillRect/>
          </a:stretch>
        </p:blipFill>
        <p:spPr>
          <a:xfrm>
            <a:off x="1577359" y="1600102"/>
            <a:ext cx="7115175" cy="466725"/>
          </a:xfrm>
          <a:prstGeom prst="rect">
            <a:avLst/>
          </a:prstGeom>
          <a:ln>
            <a:solidFill>
              <a:schemeClr val="tx1"/>
            </a:solidFill>
          </a:ln>
        </p:spPr>
      </p:pic>
    </p:spTree>
    <p:extLst>
      <p:ext uri="{BB962C8B-B14F-4D97-AF65-F5344CB8AC3E}">
        <p14:creationId xmlns:p14="http://schemas.microsoft.com/office/powerpoint/2010/main" val="26426199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Geocoding the world</a:t>
            </a:r>
            <a:endParaRPr lang="en-US" dirty="0"/>
          </a:p>
        </p:txBody>
      </p:sp>
    </p:spTree>
    <p:extLst>
      <p:ext uri="{BB962C8B-B14F-4D97-AF65-F5344CB8AC3E}">
        <p14:creationId xmlns:p14="http://schemas.microsoft.com/office/powerpoint/2010/main" val="12474863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60667" y="191083"/>
            <a:ext cx="9267825" cy="6419850"/>
          </a:xfrm>
          <a:prstGeom prst="rect">
            <a:avLst/>
          </a:prstGeom>
          <a:ln>
            <a:solidFill>
              <a:schemeClr val="tx1"/>
            </a:solidFill>
          </a:ln>
        </p:spPr>
      </p:pic>
    </p:spTree>
    <p:extLst>
      <p:ext uri="{BB962C8B-B14F-4D97-AF65-F5344CB8AC3E}">
        <p14:creationId xmlns:p14="http://schemas.microsoft.com/office/powerpoint/2010/main" val="33358457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43400" y="171839"/>
            <a:ext cx="10582275" cy="6477000"/>
          </a:xfrm>
          <a:prstGeom prst="rect">
            <a:avLst/>
          </a:prstGeom>
          <a:ln>
            <a:solidFill>
              <a:schemeClr val="tx1"/>
            </a:solidFill>
          </a:ln>
        </p:spPr>
      </p:pic>
    </p:spTree>
    <p:extLst>
      <p:ext uri="{BB962C8B-B14F-4D97-AF65-F5344CB8AC3E}">
        <p14:creationId xmlns:p14="http://schemas.microsoft.com/office/powerpoint/2010/main" val="6570603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42276" y="167951"/>
            <a:ext cx="7346806" cy="4448758"/>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6845948" y="4842685"/>
            <a:ext cx="5143500" cy="1819275"/>
          </a:xfrm>
          <a:prstGeom prst="rect">
            <a:avLst/>
          </a:prstGeom>
          <a:ln>
            <a:solidFill>
              <a:schemeClr val="tx1"/>
            </a:solidFill>
          </a:ln>
        </p:spPr>
      </p:pic>
      <p:sp>
        <p:nvSpPr>
          <p:cNvPr id="7" name="TextBox 6"/>
          <p:cNvSpPr txBox="1"/>
          <p:nvPr/>
        </p:nvSpPr>
        <p:spPr>
          <a:xfrm>
            <a:off x="10002416" y="4360365"/>
            <a:ext cx="1838131" cy="369332"/>
          </a:xfrm>
          <a:prstGeom prst="rect">
            <a:avLst/>
          </a:prstGeom>
          <a:noFill/>
        </p:spPr>
        <p:txBody>
          <a:bodyPr wrap="square" rtlCol="0">
            <a:spAutoFit/>
          </a:bodyPr>
          <a:lstStyle/>
          <a:p>
            <a:r>
              <a:rPr lang="en-US" dirty="0" err="1" smtClean="0"/>
              <a:t>Zika</a:t>
            </a:r>
            <a:r>
              <a:rPr lang="en-US" dirty="0" smtClean="0"/>
              <a:t> Virus</a:t>
            </a:r>
            <a:endParaRPr lang="en-US" dirty="0"/>
          </a:p>
        </p:txBody>
      </p:sp>
    </p:spTree>
    <p:extLst>
      <p:ext uri="{BB962C8B-B14F-4D97-AF65-F5344CB8AC3E}">
        <p14:creationId xmlns:p14="http://schemas.microsoft.com/office/powerpoint/2010/main" val="3842889575"/>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www.w3.org/XML/1998/namespace"/>
    <ds:schemaRef ds:uri="http://schemas.microsoft.com/office/2006/documentManagement/types"/>
    <ds:schemaRef ds:uri="http://schemas.microsoft.com/office/2006/metadata/properties"/>
    <ds:schemaRef ds:uri="http://purl.org/dc/terms/"/>
    <ds:schemaRef ds:uri="http://purl.org/dc/dcmitype/"/>
    <ds:schemaRef ds:uri="16c05727-aa75-4e4a-9b5f-8a80a1165891"/>
    <ds:schemaRef ds:uri="71af3243-3dd4-4a8d-8c0d-dd76da1f02a5"/>
    <ds:schemaRef ds:uri="http://schemas.microsoft.com/office/infopath/2007/PartnerControls"/>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339</Words>
  <Application>Microsoft Office PowerPoint</Application>
  <PresentationFormat>Widescreen</PresentationFormat>
  <Paragraphs>39</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Franklin Gothic Book</vt:lpstr>
      <vt:lpstr>Wingdings</vt:lpstr>
      <vt:lpstr>Crop</vt:lpstr>
      <vt:lpstr>Viruses that move around? </vt:lpstr>
      <vt:lpstr>PowerPoint Presentation</vt:lpstr>
      <vt:lpstr>Final Project Requirements</vt:lpstr>
      <vt:lpstr>PowerPoint Presentation</vt:lpstr>
      <vt:lpstr>PowerPoint Presentation</vt:lpstr>
      <vt:lpstr>Geocoding the world</vt:lpstr>
      <vt:lpstr>PowerPoint Presentation</vt:lpstr>
      <vt:lpstr>PowerPoint Presentation</vt:lpstr>
      <vt:lpstr>PowerPoint Presentation</vt:lpstr>
      <vt:lpstr>PowerPoint Presentation</vt:lpstr>
      <vt:lpstr>Machine learning begins!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2020-02-11T00:25:13Z</dcterms:created>
  <dcterms:modified xsi:type="dcterms:W3CDTF">2020-02-14T17:00:06Z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